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637159-AC14-437C-8A34-A12A331381F0}">
  <a:tblStyle styleId="{5C637159-AC14-437C-8A34-A12A331381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Average-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font" Target="fonts/Oswald-bold.fntdata"/><Relationship Id="rId12" Type="http://schemas.openxmlformats.org/officeDocument/2006/relationships/slide" Target="slides/slide6.xml"/><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dd2826d36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dd2826d36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our margin of win is similar to other historical margins, I just want to note that these elections can get extremely tight so being able to create more robust, and accurate models is important to predicting who gets to represent us in government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d2826d3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d2826d3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d2826d3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d2826d3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096b6304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096b6304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the Georgia regular election model is more prone to error because my dataset was smaller than the one I used for the President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dd2826d3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dd2826d3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dd2826d3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dd2826d3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dd2826d3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dd2826d3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makes regression analysis incredibly useful for creating models that depict relationships between multiple agents. Note that just because there may be a relationship, that doesn’t necessarily indicate causality.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dd2826d3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dd2826d3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models are used to inform the public on what to expect, and provide meaningful insight into effective strategies for politicians and their campaigns. However, models aren’t perfect. In 2016, Hillary Clinton was predicted to be the first female President in a majority of notable forecasts. These models took data from polls, which is also imperfect as many people didn’t want to admit to voting for Donald Trump. After the election, these models were updated to give more weight to uneducated voters.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dd2826d3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dd2826d3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gain more insight into election modeling, we use a simple linear regression model consisting of two variables: how likely you are to retain your current base, and how likely you are to persuade third-party voters.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dd2826d3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dd2826d3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seems like there’s a strong positive correlation between voting preferences in a President’s first race and re-election race, which makes sense as people tend to support the candidate of the same party that they voted for in previous elections.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dd2826d3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dd2826d3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was generated by subtracting the number of re-election and election votes. What this tells us is there isn’t much of a change in turnout rate if a presidential candidate runs again for re-election. If anything, there’s a slight negative correlation in turnout rate.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dd2826d3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dd2826d3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used the same technique to find the third-party voter correlation. Notice that the line of best fit doesn’t properly match our data. It seems like if there was a low turnout in a candidates election, they will be more likely to lose voters in the reelection. The data is depicted in a logarithmic curve. In statistics, we would have to reject the hypothesis and use a different regression model. In this case, however, I will continue to use our regression equation.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dd2826d36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dd2826d36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 added the two linear regression equations together to come up with my final model. I found the mean percent of votes for Donald Trump in the first election and substituting that in as x0, as well as the the mean third-party percent of votes into x1.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dd2826d3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dd2826d3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got the predicted vote for DJT. I then subtracted his vote from 100 and a margin for third party voters to get Biden’s predicted vote, as well as the absolute and relative errors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lectionlab.mit.edu/data" TargetMode="External"/><Relationship Id="rId4" Type="http://schemas.openxmlformats.org/officeDocument/2006/relationships/hyperlink" Target="https://towardsdatascience.com/how-i-predicted-the-election-result-with-simple-linear-regression-e54c6c19623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Election Forecasting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using Linear Regression</a:t>
            </a:r>
            <a:endParaRPr>
              <a:latin typeface="Georgia"/>
              <a:ea typeface="Georgia"/>
              <a:cs typeface="Georgia"/>
              <a:sym typeface="Georgia"/>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Georgia"/>
                <a:ea typeface="Georgia"/>
                <a:cs typeface="Georgia"/>
                <a:sym typeface="Georgia"/>
              </a:rPr>
              <a:t>Gene Lam</a:t>
            </a:r>
            <a:endParaRPr sz="30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Predicted Margin of Win: -3.82%</a:t>
            </a:r>
            <a:endParaRPr>
              <a:latin typeface="Georgia"/>
              <a:ea typeface="Georgia"/>
              <a:cs typeface="Georgia"/>
              <a:sym typeface="Georgia"/>
            </a:endParaRPr>
          </a:p>
        </p:txBody>
      </p:sp>
      <p:graphicFrame>
        <p:nvGraphicFramePr>
          <p:cNvPr id="128" name="Google Shape;128;p22"/>
          <p:cNvGraphicFramePr/>
          <p:nvPr/>
        </p:nvGraphicFramePr>
        <p:xfrm>
          <a:off x="682838" y="1204150"/>
          <a:ext cx="3000000" cy="3000000"/>
        </p:xfrm>
        <a:graphic>
          <a:graphicData uri="http://schemas.openxmlformats.org/drawingml/2006/table">
            <a:tbl>
              <a:tblPr>
                <a:noFill/>
                <a:tableStyleId>{5C637159-AC14-437C-8A34-A12A331381F0}</a:tableStyleId>
              </a:tblPr>
              <a:tblGrid>
                <a:gridCol w="2592775"/>
                <a:gridCol w="2592775"/>
                <a:gridCol w="2592775"/>
              </a:tblGrid>
              <a:tr h="472800">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Incumbent</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Challenger</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Margin of Win</a:t>
                      </a:r>
                      <a:endParaRPr b="1" sz="1600">
                        <a:solidFill>
                          <a:srgbClr val="FFFFFF"/>
                        </a:solidFill>
                        <a:latin typeface="Georgia"/>
                        <a:ea typeface="Georgia"/>
                        <a:cs typeface="Georgia"/>
                        <a:sym typeface="Georgia"/>
                      </a:endParaRPr>
                    </a:p>
                  </a:txBody>
                  <a:tcPr marT="91425" marB="91425" marR="91425" marL="91425"/>
                </a:tc>
              </a:tr>
              <a:tr h="477025">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George H.W. Bush</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Bill Clinton</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-5.6%</a:t>
                      </a:r>
                      <a:endParaRPr b="1" sz="1600">
                        <a:solidFill>
                          <a:srgbClr val="FFFFFF"/>
                        </a:solidFill>
                        <a:latin typeface="Georgia"/>
                        <a:ea typeface="Georgia"/>
                        <a:cs typeface="Georgia"/>
                        <a:sym typeface="Georgia"/>
                      </a:endParaRPr>
                    </a:p>
                  </a:txBody>
                  <a:tcPr marT="91425" marB="91425" marR="91425" marL="91425"/>
                </a:tc>
              </a:tr>
              <a:tr h="477025">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Bill Clinton</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Robert Dole</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8.5%</a:t>
                      </a:r>
                      <a:endParaRPr b="1" sz="1600">
                        <a:solidFill>
                          <a:srgbClr val="FFFFFF"/>
                        </a:solidFill>
                        <a:latin typeface="Georgia"/>
                        <a:ea typeface="Georgia"/>
                        <a:cs typeface="Georgia"/>
                        <a:sym typeface="Georgia"/>
                      </a:endParaRPr>
                    </a:p>
                    <a:p>
                      <a:pPr indent="0" lvl="0" marL="0" rtl="0" algn="l">
                        <a:spcBef>
                          <a:spcPts val="0"/>
                        </a:spcBef>
                        <a:spcAft>
                          <a:spcPts val="0"/>
                        </a:spcAft>
                        <a:buNone/>
                      </a:pPr>
                      <a:r>
                        <a:t/>
                      </a:r>
                      <a:endParaRPr b="1" sz="1600">
                        <a:solidFill>
                          <a:srgbClr val="FFFFFF"/>
                        </a:solidFill>
                        <a:latin typeface="Georgia"/>
                        <a:ea typeface="Georgia"/>
                        <a:cs typeface="Georgia"/>
                        <a:sym typeface="Georgia"/>
                      </a:endParaRPr>
                    </a:p>
                  </a:txBody>
                  <a:tcPr marT="91425" marB="91425" marR="91425" marL="91425"/>
                </a:tc>
              </a:tr>
              <a:tr h="477025">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George W. Bush</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John Kerry</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2.4%</a:t>
                      </a:r>
                      <a:endParaRPr b="1" sz="1600">
                        <a:solidFill>
                          <a:srgbClr val="FFFFFF"/>
                        </a:solidFill>
                        <a:latin typeface="Georgia"/>
                        <a:ea typeface="Georgia"/>
                        <a:cs typeface="Georgia"/>
                        <a:sym typeface="Georgia"/>
                      </a:endParaRPr>
                    </a:p>
                  </a:txBody>
                  <a:tcPr marT="91425" marB="91425" marR="91425" marL="91425"/>
                </a:tc>
              </a:tr>
              <a:tr h="477025">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Barack Obama</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Mitt Romney</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3.9%</a:t>
                      </a:r>
                      <a:endParaRPr b="1" sz="1600">
                        <a:solidFill>
                          <a:srgbClr val="FFFFFF"/>
                        </a:solidFill>
                        <a:latin typeface="Georgia"/>
                        <a:ea typeface="Georgia"/>
                        <a:cs typeface="Georgia"/>
                        <a:sym typeface="Georgia"/>
                      </a:endParaRPr>
                    </a:p>
                  </a:txBody>
                  <a:tcPr marT="91425" marB="91425" marR="91425" marL="91425"/>
                </a:tc>
              </a:tr>
              <a:tr h="477025">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Donald J. Trump</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Joe Biden</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-4.5%</a:t>
                      </a:r>
                      <a:endParaRPr b="1" sz="1600">
                        <a:solidFill>
                          <a:srgbClr val="FFFFFF"/>
                        </a:solidFill>
                        <a:latin typeface="Georgia"/>
                        <a:ea typeface="Georgia"/>
                        <a:cs typeface="Georgia"/>
                        <a:sym typeface="Georgia"/>
                      </a:endParaRPr>
                    </a:p>
                  </a:txBody>
                  <a:tcPr marT="91425" marB="91425" marR="91425" marL="91425"/>
                </a:tc>
              </a:tr>
            </a:tbl>
          </a:graphicData>
        </a:graphic>
      </p:graphicFrame>
      <p:sp>
        <p:nvSpPr>
          <p:cNvPr id="129" name="Google Shape;129;p22"/>
          <p:cNvSpPr txBox="1"/>
          <p:nvPr>
            <p:ph type="title"/>
          </p:nvPr>
        </p:nvSpPr>
        <p:spPr>
          <a:xfrm>
            <a:off x="780300" y="4311850"/>
            <a:ext cx="758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The win/lose margin is in line with other Presidential elections.</a:t>
            </a:r>
            <a:endParaRPr sz="20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Limitations</a:t>
            </a:r>
            <a:endParaRPr>
              <a:latin typeface="Georgia"/>
              <a:ea typeface="Georgia"/>
              <a:cs typeface="Georgia"/>
              <a:sym typeface="Georgia"/>
            </a:endParaRPr>
          </a:p>
        </p:txBody>
      </p:sp>
      <p:sp>
        <p:nvSpPr>
          <p:cNvPr id="135" name="Google Shape;135;p23"/>
          <p:cNvSpPr txBox="1"/>
          <p:nvPr>
            <p:ph idx="1" type="body"/>
          </p:nvPr>
        </p:nvSpPr>
        <p:spPr>
          <a:xfrm>
            <a:off x="311700" y="1249150"/>
            <a:ext cx="8520600" cy="35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Georgia"/>
              <a:buChar char="●"/>
            </a:pPr>
            <a:r>
              <a:rPr lang="en" sz="2400">
                <a:latin typeface="Georgia"/>
                <a:ea typeface="Georgia"/>
                <a:cs typeface="Georgia"/>
                <a:sym typeface="Georgia"/>
              </a:rPr>
              <a:t>Overly simplified, merely an estimate</a:t>
            </a:r>
            <a:endParaRPr sz="2400">
              <a:latin typeface="Georgia"/>
              <a:ea typeface="Georgia"/>
              <a:cs typeface="Georgia"/>
              <a:sym typeface="Georgia"/>
            </a:endParaRPr>
          </a:p>
          <a:p>
            <a:pPr indent="-381000" lvl="0" marL="457200" rtl="0" algn="l">
              <a:spcBef>
                <a:spcPts val="0"/>
              </a:spcBef>
              <a:spcAft>
                <a:spcPts val="0"/>
              </a:spcAft>
              <a:buSzPts val="2400"/>
              <a:buFont typeface="Georgia"/>
              <a:buChar char="●"/>
            </a:pPr>
            <a:r>
              <a:rPr lang="en" sz="2400">
                <a:latin typeface="Georgia"/>
                <a:ea typeface="Georgia"/>
                <a:cs typeface="Georgia"/>
                <a:sym typeface="Georgia"/>
              </a:rPr>
              <a:t>Doesn’t take into account:</a:t>
            </a:r>
            <a:endParaRPr sz="2400">
              <a:latin typeface="Georgia"/>
              <a:ea typeface="Georgia"/>
              <a:cs typeface="Georgia"/>
              <a:sym typeface="Georgia"/>
            </a:endParaRPr>
          </a:p>
          <a:p>
            <a:pPr indent="-381000" lvl="1" marL="914400" rtl="0" algn="l">
              <a:spcBef>
                <a:spcPts val="0"/>
              </a:spcBef>
              <a:spcAft>
                <a:spcPts val="0"/>
              </a:spcAft>
              <a:buSzPts val="2400"/>
              <a:buFont typeface="Georgia"/>
              <a:buChar char="○"/>
            </a:pPr>
            <a:r>
              <a:rPr lang="en" sz="2400">
                <a:latin typeface="Georgia"/>
                <a:ea typeface="Georgia"/>
                <a:cs typeface="Georgia"/>
                <a:sym typeface="Georgia"/>
              </a:rPr>
              <a:t>Increased turnout from current events</a:t>
            </a:r>
            <a:endParaRPr sz="2400">
              <a:latin typeface="Georgia"/>
              <a:ea typeface="Georgia"/>
              <a:cs typeface="Georgia"/>
              <a:sym typeface="Georgia"/>
            </a:endParaRPr>
          </a:p>
          <a:p>
            <a:pPr indent="-381000" lvl="1" marL="914400" rtl="0" algn="l">
              <a:spcBef>
                <a:spcPts val="0"/>
              </a:spcBef>
              <a:spcAft>
                <a:spcPts val="0"/>
              </a:spcAft>
              <a:buSzPts val="2400"/>
              <a:buFont typeface="Georgia"/>
              <a:buChar char="○"/>
            </a:pPr>
            <a:r>
              <a:rPr lang="en" sz="2400">
                <a:latin typeface="Georgia"/>
                <a:ea typeface="Georgia"/>
                <a:cs typeface="Georgia"/>
                <a:sym typeface="Georgia"/>
              </a:rPr>
              <a:t>Covid-related impacts to campaigning</a:t>
            </a:r>
            <a:endParaRPr sz="2400">
              <a:latin typeface="Georgia"/>
              <a:ea typeface="Georgia"/>
              <a:cs typeface="Georgia"/>
              <a:sym typeface="Georgia"/>
            </a:endParaRPr>
          </a:p>
          <a:p>
            <a:pPr indent="-381000" lvl="1" marL="914400" rtl="0" algn="l">
              <a:spcBef>
                <a:spcPts val="0"/>
              </a:spcBef>
              <a:spcAft>
                <a:spcPts val="0"/>
              </a:spcAft>
              <a:buSzPts val="2400"/>
              <a:buFont typeface="Georgia"/>
              <a:buChar char="○"/>
            </a:pPr>
            <a:r>
              <a:rPr lang="en" sz="2400">
                <a:latin typeface="Georgia"/>
                <a:ea typeface="Georgia"/>
                <a:cs typeface="Georgia"/>
                <a:sym typeface="Georgia"/>
              </a:rPr>
              <a:t>Increased volumes of mail-in ballots </a:t>
            </a:r>
            <a:endParaRPr sz="2400">
              <a:latin typeface="Georgia"/>
              <a:ea typeface="Georgia"/>
              <a:cs typeface="Georgia"/>
              <a:sym typeface="Georgia"/>
            </a:endParaRPr>
          </a:p>
          <a:p>
            <a:pPr indent="-381000" lvl="1" marL="914400" rtl="0" algn="l">
              <a:spcBef>
                <a:spcPts val="0"/>
              </a:spcBef>
              <a:spcAft>
                <a:spcPts val="0"/>
              </a:spcAft>
              <a:buSzPts val="2400"/>
              <a:buFont typeface="Georgia"/>
              <a:buChar char="○"/>
            </a:pPr>
            <a:r>
              <a:rPr lang="en" sz="2400">
                <a:latin typeface="Georgia"/>
                <a:ea typeface="Georgia"/>
                <a:cs typeface="Georgia"/>
                <a:sym typeface="Georgia"/>
              </a:rPr>
              <a:t>Increasing distrust in institutions, elections, and media</a:t>
            </a:r>
            <a:endParaRPr sz="2400">
              <a:latin typeface="Georgia"/>
              <a:ea typeface="Georgia"/>
              <a:cs typeface="Georgia"/>
              <a:sym typeface="Georgia"/>
            </a:endParaRPr>
          </a:p>
          <a:p>
            <a:pPr indent="-381000" lvl="1" marL="914400" rtl="0" algn="l">
              <a:spcBef>
                <a:spcPts val="0"/>
              </a:spcBef>
              <a:spcAft>
                <a:spcPts val="0"/>
              </a:spcAft>
              <a:buSzPts val="2400"/>
              <a:buFont typeface="Georgia"/>
              <a:buChar char="○"/>
            </a:pPr>
            <a:r>
              <a:rPr lang="en" sz="2400">
                <a:latin typeface="Georgia"/>
                <a:ea typeface="Georgia"/>
                <a:cs typeface="Georgia"/>
                <a:sym typeface="Georgia"/>
              </a:rPr>
              <a:t>Public opinion on the economy</a:t>
            </a:r>
            <a:endParaRPr sz="240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Applications in the Georgia Senate Race</a:t>
            </a:r>
            <a:endParaRPr>
              <a:latin typeface="Georgia"/>
              <a:ea typeface="Georgia"/>
              <a:cs typeface="Georgia"/>
              <a:sym typeface="Georgia"/>
            </a:endParaRPr>
          </a:p>
        </p:txBody>
      </p:sp>
      <p:pic>
        <p:nvPicPr>
          <p:cNvPr id="141" name="Google Shape;141;p24"/>
          <p:cNvPicPr preferRelativeResize="0"/>
          <p:nvPr/>
        </p:nvPicPr>
        <p:blipFill>
          <a:blip r:embed="rId3">
            <a:alphaModFix/>
          </a:blip>
          <a:stretch>
            <a:fillRect/>
          </a:stretch>
        </p:blipFill>
        <p:spPr>
          <a:xfrm>
            <a:off x="4197475" y="3086787"/>
            <a:ext cx="4109099" cy="1837975"/>
          </a:xfrm>
          <a:prstGeom prst="rect">
            <a:avLst/>
          </a:prstGeom>
          <a:noFill/>
          <a:ln>
            <a:noFill/>
          </a:ln>
        </p:spPr>
      </p:pic>
      <p:pic>
        <p:nvPicPr>
          <p:cNvPr id="142" name="Google Shape;142;p24"/>
          <p:cNvPicPr preferRelativeResize="0"/>
          <p:nvPr/>
        </p:nvPicPr>
        <p:blipFill>
          <a:blip r:embed="rId4">
            <a:alphaModFix/>
          </a:blip>
          <a:stretch>
            <a:fillRect/>
          </a:stretch>
        </p:blipFill>
        <p:spPr>
          <a:xfrm>
            <a:off x="835250" y="3167187"/>
            <a:ext cx="2981574" cy="1677151"/>
          </a:xfrm>
          <a:prstGeom prst="rect">
            <a:avLst/>
          </a:prstGeom>
          <a:noFill/>
          <a:ln>
            <a:noFill/>
          </a:ln>
        </p:spPr>
      </p:pic>
      <p:sp>
        <p:nvSpPr>
          <p:cNvPr id="143" name="Google Shape;143;p24"/>
          <p:cNvSpPr txBox="1"/>
          <p:nvPr>
            <p:ph idx="1" type="body"/>
          </p:nvPr>
        </p:nvSpPr>
        <p:spPr>
          <a:xfrm>
            <a:off x="311700" y="1152475"/>
            <a:ext cx="8520600" cy="208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Georgia"/>
              <a:buChar char="●"/>
            </a:pPr>
            <a:r>
              <a:rPr lang="en" sz="2400">
                <a:latin typeface="Georgia"/>
                <a:ea typeface="Georgia"/>
                <a:cs typeface="Georgia"/>
                <a:sym typeface="Georgia"/>
              </a:rPr>
              <a:t>Due to Georgia’s Election laws, the Georgia Senate races will be held in a runoff on January 5</a:t>
            </a:r>
            <a:endParaRPr sz="2400">
              <a:latin typeface="Georgia"/>
              <a:ea typeface="Georgia"/>
              <a:cs typeface="Georgia"/>
              <a:sym typeface="Georgia"/>
            </a:endParaRPr>
          </a:p>
          <a:p>
            <a:pPr indent="-381000" lvl="0" marL="457200" rtl="0" algn="l">
              <a:spcBef>
                <a:spcPts val="0"/>
              </a:spcBef>
              <a:spcAft>
                <a:spcPts val="0"/>
              </a:spcAft>
              <a:buSzPts val="2400"/>
              <a:buFont typeface="Georgia"/>
              <a:buChar char="●"/>
            </a:pPr>
            <a:r>
              <a:rPr lang="en" sz="2400">
                <a:latin typeface="Georgia"/>
                <a:ea typeface="Georgia"/>
                <a:cs typeface="Georgia"/>
                <a:sym typeface="Georgia"/>
              </a:rPr>
              <a:t>I used the same algorithm to develop a new regression model for the senate race...</a:t>
            </a:r>
            <a:endParaRPr sz="24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Model Results and Limitations</a:t>
            </a:r>
            <a:endParaRPr>
              <a:latin typeface="Georgia"/>
              <a:ea typeface="Georgia"/>
              <a:cs typeface="Georgia"/>
              <a:sym typeface="Georgia"/>
            </a:endParaRPr>
          </a:p>
        </p:txBody>
      </p:sp>
      <p:graphicFrame>
        <p:nvGraphicFramePr>
          <p:cNvPr id="149" name="Google Shape;149;p25"/>
          <p:cNvGraphicFramePr/>
          <p:nvPr/>
        </p:nvGraphicFramePr>
        <p:xfrm>
          <a:off x="1979325" y="1193913"/>
          <a:ext cx="3000000" cy="3000000"/>
        </p:xfrm>
        <a:graphic>
          <a:graphicData uri="http://schemas.openxmlformats.org/drawingml/2006/table">
            <a:tbl>
              <a:tblPr>
                <a:noFill/>
                <a:tableStyleId>{5C637159-AC14-437C-8A34-A12A331381F0}</a:tableStyleId>
              </a:tblPr>
              <a:tblGrid>
                <a:gridCol w="2592675"/>
                <a:gridCol w="2592675"/>
              </a:tblGrid>
              <a:tr h="381000">
                <a:tc>
                  <a:txBody>
                    <a:bodyPr/>
                    <a:lstStyle/>
                    <a:p>
                      <a:pPr indent="0" lvl="0" marL="0" rtl="0" algn="l">
                        <a:spcBef>
                          <a:spcPts val="0"/>
                        </a:spcBef>
                        <a:spcAft>
                          <a:spcPts val="0"/>
                        </a:spcAft>
                        <a:buNone/>
                      </a:pPr>
                      <a:r>
                        <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Predicted </a:t>
                      </a:r>
                      <a:r>
                        <a:rPr b="1" lang="en" sz="1600">
                          <a:solidFill>
                            <a:srgbClr val="FFFFFF"/>
                          </a:solidFill>
                          <a:latin typeface="Georgia"/>
                          <a:ea typeface="Georgia"/>
                          <a:cs typeface="Georgia"/>
                          <a:sym typeface="Georgia"/>
                        </a:rPr>
                        <a:t>Vote %</a:t>
                      </a:r>
                      <a:endParaRPr b="1" sz="1600">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David Purdue</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chemeClr val="dk1"/>
                          </a:solidFill>
                          <a:latin typeface="Georgia"/>
                          <a:ea typeface="Georgia"/>
                          <a:cs typeface="Georgia"/>
                          <a:sym typeface="Georgia"/>
                        </a:rPr>
                        <a:t>48.89</a:t>
                      </a:r>
                      <a:r>
                        <a:rPr b="1" lang="en" sz="1600">
                          <a:solidFill>
                            <a:schemeClr val="dk1"/>
                          </a:solidFill>
                          <a:latin typeface="Georgia"/>
                          <a:ea typeface="Georgia"/>
                          <a:cs typeface="Georgia"/>
                          <a:sym typeface="Georgia"/>
                        </a:rPr>
                        <a:t>%</a:t>
                      </a:r>
                      <a:endParaRPr b="1" sz="1600">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Jon Ossoff</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chemeClr val="dk1"/>
                          </a:solidFill>
                          <a:latin typeface="Georgia"/>
                          <a:ea typeface="Georgia"/>
                          <a:cs typeface="Georgia"/>
                          <a:sym typeface="Georgia"/>
                        </a:rPr>
                        <a:t>50.05%</a:t>
                      </a:r>
                      <a:endParaRPr b="1" sz="1600">
                        <a:solidFill>
                          <a:srgbClr val="FFFFFF"/>
                        </a:solidFill>
                        <a:latin typeface="Georgia"/>
                        <a:ea typeface="Georgia"/>
                        <a:cs typeface="Georgia"/>
                        <a:sym typeface="Georgia"/>
                      </a:endParaRPr>
                    </a:p>
                  </a:txBody>
                  <a:tcPr marT="91425" marB="91425" marR="91425" marL="91425"/>
                </a:tc>
              </a:tr>
            </a:tbl>
          </a:graphicData>
        </a:graphic>
      </p:graphicFrame>
      <p:sp>
        <p:nvSpPr>
          <p:cNvPr id="150" name="Google Shape;150;p25"/>
          <p:cNvSpPr txBox="1"/>
          <p:nvPr>
            <p:ph idx="1" type="body"/>
          </p:nvPr>
        </p:nvSpPr>
        <p:spPr>
          <a:xfrm>
            <a:off x="311700" y="2661600"/>
            <a:ext cx="8520600" cy="2080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Georgia"/>
              <a:buChar char="●"/>
            </a:pPr>
            <a:r>
              <a:rPr lang="en" sz="2400">
                <a:latin typeface="Georgia"/>
                <a:ea typeface="Georgia"/>
                <a:cs typeface="Georgia"/>
                <a:sym typeface="Georgia"/>
              </a:rPr>
              <a:t>I was only able to apply my code on the George regular senate race runoff</a:t>
            </a:r>
            <a:endParaRPr sz="2400">
              <a:latin typeface="Georgia"/>
              <a:ea typeface="Georgia"/>
              <a:cs typeface="Georgia"/>
              <a:sym typeface="Georgia"/>
            </a:endParaRPr>
          </a:p>
          <a:p>
            <a:pPr indent="-381000" lvl="0" marL="457200" rtl="0" algn="l">
              <a:spcBef>
                <a:spcPts val="0"/>
              </a:spcBef>
              <a:spcAft>
                <a:spcPts val="0"/>
              </a:spcAft>
              <a:buSzPts val="2400"/>
              <a:buFont typeface="Georgia"/>
              <a:buChar char="●"/>
            </a:pPr>
            <a:r>
              <a:rPr lang="en" sz="2400">
                <a:latin typeface="Georgia"/>
                <a:ea typeface="Georgia"/>
                <a:cs typeface="Georgia"/>
                <a:sym typeface="Georgia"/>
              </a:rPr>
              <a:t>A different application would have to take </a:t>
            </a:r>
            <a:r>
              <a:rPr lang="en" sz="2400">
                <a:latin typeface="Georgia"/>
                <a:ea typeface="Georgia"/>
                <a:cs typeface="Georgia"/>
                <a:sym typeface="Georgia"/>
              </a:rPr>
              <a:t>in</a:t>
            </a:r>
            <a:r>
              <a:rPr lang="en" sz="2400">
                <a:latin typeface="Georgia"/>
                <a:ea typeface="Georgia"/>
                <a:cs typeface="Georgia"/>
                <a:sym typeface="Georgia"/>
              </a:rPr>
              <a:t>to account the multiple Democrats and Republicans facing off in the special election</a:t>
            </a:r>
            <a:endParaRPr sz="24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Next Steps</a:t>
            </a:r>
            <a:endParaRPr>
              <a:latin typeface="Georgia"/>
              <a:ea typeface="Georgia"/>
              <a:cs typeface="Georgia"/>
              <a:sym typeface="Georgia"/>
            </a:endParaRPr>
          </a:p>
        </p:txBody>
      </p:sp>
      <p:sp>
        <p:nvSpPr>
          <p:cNvPr id="156" name="Google Shape;156;p26"/>
          <p:cNvSpPr txBox="1"/>
          <p:nvPr>
            <p:ph idx="1" type="body"/>
          </p:nvPr>
        </p:nvSpPr>
        <p:spPr>
          <a:xfrm>
            <a:off x="311700" y="1152475"/>
            <a:ext cx="83298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Georgia"/>
              <a:buChar char="●"/>
            </a:pPr>
            <a:r>
              <a:rPr lang="en" sz="2400">
                <a:latin typeface="Georgia"/>
                <a:ea typeface="Georgia"/>
                <a:cs typeface="Georgia"/>
                <a:sym typeface="Georgia"/>
              </a:rPr>
              <a:t>Improve the model by...</a:t>
            </a:r>
            <a:endParaRPr sz="2600">
              <a:latin typeface="Georgia"/>
              <a:ea typeface="Georgia"/>
              <a:cs typeface="Georgia"/>
              <a:sym typeface="Georgia"/>
            </a:endParaRPr>
          </a:p>
          <a:p>
            <a:pPr indent="-393700" lvl="1" marL="914400" rtl="0" algn="l">
              <a:spcBef>
                <a:spcPts val="0"/>
              </a:spcBef>
              <a:spcAft>
                <a:spcPts val="0"/>
              </a:spcAft>
              <a:buSzPts val="2600"/>
              <a:buFont typeface="Georgia"/>
              <a:buChar char="○"/>
            </a:pPr>
            <a:r>
              <a:rPr lang="en" sz="2600">
                <a:latin typeface="Georgia"/>
                <a:ea typeface="Georgia"/>
                <a:cs typeface="Georgia"/>
                <a:sym typeface="Georgia"/>
              </a:rPr>
              <a:t>Applying statistical analysis to account for third-party error</a:t>
            </a:r>
            <a:endParaRPr sz="2600">
              <a:latin typeface="Georgia"/>
              <a:ea typeface="Georgia"/>
              <a:cs typeface="Georgia"/>
              <a:sym typeface="Georgia"/>
            </a:endParaRPr>
          </a:p>
          <a:p>
            <a:pPr indent="-393700" lvl="1" marL="914400" rtl="0" algn="l">
              <a:spcBef>
                <a:spcPts val="0"/>
              </a:spcBef>
              <a:spcAft>
                <a:spcPts val="0"/>
              </a:spcAft>
              <a:buSzPts val="2600"/>
              <a:buFont typeface="Georgia"/>
              <a:buChar char="○"/>
            </a:pPr>
            <a:r>
              <a:rPr lang="en" sz="2600">
                <a:latin typeface="Georgia"/>
                <a:ea typeface="Georgia"/>
                <a:cs typeface="Georgia"/>
                <a:sym typeface="Georgia"/>
              </a:rPr>
              <a:t>Accounting for</a:t>
            </a:r>
            <a:r>
              <a:rPr lang="en" sz="2600">
                <a:latin typeface="Georgia"/>
                <a:ea typeface="Georgia"/>
                <a:cs typeface="Georgia"/>
                <a:sym typeface="Georgia"/>
              </a:rPr>
              <a:t> other factors like polling, the economy, public safety, etc</a:t>
            </a:r>
            <a:endParaRPr sz="2600">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Sources</a:t>
            </a:r>
            <a:endParaRPr>
              <a:latin typeface="Georgia"/>
              <a:ea typeface="Georgia"/>
              <a:cs typeface="Georgia"/>
              <a:sym typeface="Georgia"/>
            </a:endParaRPr>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eorgia"/>
              <a:buChar char="●"/>
            </a:pPr>
            <a:r>
              <a:rPr lang="en" sz="2000">
                <a:latin typeface="Georgia"/>
                <a:ea typeface="Georgia"/>
                <a:cs typeface="Georgia"/>
                <a:sym typeface="Georgia"/>
              </a:rPr>
              <a:t>U.S. President 1976-2016 and U.S. Senate 1976-2018 Dataset from </a:t>
            </a:r>
            <a:r>
              <a:rPr lang="en" sz="2000" u="sng">
                <a:solidFill>
                  <a:schemeClr val="hlink"/>
                </a:solidFill>
                <a:latin typeface="Georgia"/>
                <a:ea typeface="Georgia"/>
                <a:cs typeface="Georgia"/>
                <a:sym typeface="Georgia"/>
                <a:hlinkClick r:id="rId3"/>
              </a:rPr>
              <a:t>https://electionlab.mit.edu/data</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 sz="2000">
                <a:latin typeface="Georgia"/>
                <a:ea typeface="Georgia"/>
                <a:cs typeface="Georgia"/>
                <a:sym typeface="Georgia"/>
              </a:rPr>
              <a:t>Election outcomes from Wikipedia</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 sz="2000">
                <a:latin typeface="Georgia"/>
                <a:ea typeface="Georgia"/>
                <a:cs typeface="Georgia"/>
                <a:sym typeface="Georgia"/>
              </a:rPr>
              <a:t>Method of Least Squares formula from SP 22 Approximation Theory</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 sz="2000">
                <a:latin typeface="Georgia"/>
                <a:ea typeface="Georgia"/>
                <a:cs typeface="Georgia"/>
                <a:sym typeface="Georgia"/>
              </a:rPr>
              <a:t>Global Warming, </a:t>
            </a:r>
            <a:r>
              <a:rPr lang="en" sz="2000">
                <a:latin typeface="Georgia"/>
                <a:ea typeface="Georgia"/>
                <a:cs typeface="Georgia"/>
                <a:sym typeface="Georgia"/>
              </a:rPr>
              <a:t>2016 Election Forecasts, and Georgia Senate Race images from Google</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 sz="2000">
                <a:latin typeface="Georgia"/>
                <a:ea typeface="Georgia"/>
                <a:cs typeface="Georgia"/>
                <a:sym typeface="Georgia"/>
              </a:rPr>
              <a:t>Inspiration from Cezary Klimczuk, who used </a:t>
            </a:r>
            <a:r>
              <a:rPr lang="en" sz="2000">
                <a:latin typeface="Georgia"/>
                <a:ea typeface="Georgia"/>
                <a:cs typeface="Georgia"/>
                <a:sym typeface="Georgia"/>
              </a:rPr>
              <a:t>voter base and third-party turnout </a:t>
            </a:r>
            <a:r>
              <a:rPr lang="en" sz="2000">
                <a:latin typeface="Georgia"/>
                <a:ea typeface="Georgia"/>
                <a:cs typeface="Georgia"/>
                <a:sym typeface="Georgia"/>
              </a:rPr>
              <a:t>to simulate Poland’s Presidential elections </a:t>
            </a:r>
            <a:r>
              <a:rPr lang="en" sz="2000" u="sng">
                <a:solidFill>
                  <a:schemeClr val="hlink"/>
                </a:solidFill>
                <a:latin typeface="Georgia"/>
                <a:ea typeface="Georgia"/>
                <a:cs typeface="Georgia"/>
                <a:sym typeface="Georgia"/>
                <a:hlinkClick r:id="rId4"/>
              </a:rPr>
              <a:t>https://towardsdatascience.com/how-i-predicted-the-election-result-with-simple-linear-regression-e54c6c196239</a:t>
            </a:r>
            <a:endParaRPr sz="2000">
              <a:latin typeface="Georgia"/>
              <a:ea typeface="Georgia"/>
              <a:cs typeface="Georgia"/>
              <a:sym typeface="Georgia"/>
            </a:endParaRPr>
          </a:p>
          <a:p>
            <a:pPr indent="0" lvl="0" marL="0" rtl="0" algn="l">
              <a:spcBef>
                <a:spcPts val="1600"/>
              </a:spcBef>
              <a:spcAft>
                <a:spcPts val="1600"/>
              </a:spcAft>
              <a:buNone/>
            </a:pPr>
            <a:r>
              <a:t/>
            </a:r>
            <a:endParaRPr sz="20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Regression Analysis</a:t>
            </a:r>
            <a:endParaRPr>
              <a:latin typeface="Georgia"/>
              <a:ea typeface="Georgia"/>
              <a:cs typeface="Georgia"/>
              <a:sym typeface="Georgia"/>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eorgia"/>
                <a:ea typeface="Georgia"/>
                <a:cs typeface="Georgia"/>
                <a:sym typeface="Georgia"/>
              </a:rPr>
              <a:t>Regression is a set of tools used to analyze the relationship between two or more variables </a:t>
            </a:r>
            <a:endParaRPr sz="2400">
              <a:latin typeface="Georgia"/>
              <a:ea typeface="Georgia"/>
              <a:cs typeface="Georgia"/>
              <a:sym typeface="Georgia"/>
            </a:endParaRPr>
          </a:p>
          <a:p>
            <a:pPr indent="0" lvl="0" marL="0" rtl="0" algn="l">
              <a:spcBef>
                <a:spcPts val="1600"/>
              </a:spcBef>
              <a:spcAft>
                <a:spcPts val="1600"/>
              </a:spcAft>
              <a:buNone/>
            </a:pPr>
            <a:r>
              <a:t/>
            </a:r>
            <a:endParaRPr sz="2400">
              <a:latin typeface="Georgia"/>
              <a:ea typeface="Georgia"/>
              <a:cs typeface="Georgia"/>
              <a:sym typeface="Georgia"/>
            </a:endParaRPr>
          </a:p>
        </p:txBody>
      </p:sp>
      <p:pic>
        <p:nvPicPr>
          <p:cNvPr id="67" name="Google Shape;67;p14"/>
          <p:cNvPicPr preferRelativeResize="0"/>
          <p:nvPr/>
        </p:nvPicPr>
        <p:blipFill rotWithShape="1">
          <a:blip r:embed="rId3">
            <a:alphaModFix/>
          </a:blip>
          <a:srcRect b="6340" l="0" r="0" t="0"/>
          <a:stretch/>
        </p:blipFill>
        <p:spPr>
          <a:xfrm>
            <a:off x="2633200" y="2142150"/>
            <a:ext cx="3877599" cy="2741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Election Modeling (2016) </a:t>
            </a:r>
            <a:endParaRPr>
              <a:latin typeface="Georgia"/>
              <a:ea typeface="Georgia"/>
              <a:cs typeface="Georgia"/>
              <a:sym typeface="Georgia"/>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Georgia"/>
                <a:ea typeface="Georgia"/>
                <a:cs typeface="Georgia"/>
                <a:sym typeface="Georgia"/>
              </a:rPr>
              <a:t>When it comes to election modeling, there is a lot at stake...</a:t>
            </a:r>
            <a:endParaRPr sz="2400">
              <a:latin typeface="Georgia"/>
              <a:ea typeface="Georgia"/>
              <a:cs typeface="Georgia"/>
              <a:sym typeface="Georgia"/>
            </a:endParaRPr>
          </a:p>
          <a:p>
            <a:pPr indent="0" lvl="0" marL="0" rtl="0" algn="l">
              <a:spcBef>
                <a:spcPts val="1600"/>
              </a:spcBef>
              <a:spcAft>
                <a:spcPts val="1600"/>
              </a:spcAft>
              <a:buNone/>
            </a:pPr>
            <a:r>
              <a:t/>
            </a:r>
            <a:endParaRPr sz="2400">
              <a:latin typeface="Georgia"/>
              <a:ea typeface="Georgia"/>
              <a:cs typeface="Georgia"/>
              <a:sym typeface="Georgia"/>
            </a:endParaRPr>
          </a:p>
        </p:txBody>
      </p:sp>
      <p:pic>
        <p:nvPicPr>
          <p:cNvPr id="74" name="Google Shape;74;p15"/>
          <p:cNvPicPr preferRelativeResize="0"/>
          <p:nvPr/>
        </p:nvPicPr>
        <p:blipFill>
          <a:blip r:embed="rId3">
            <a:alphaModFix/>
          </a:blip>
          <a:stretch>
            <a:fillRect/>
          </a:stretch>
        </p:blipFill>
        <p:spPr>
          <a:xfrm>
            <a:off x="1538683" y="2007225"/>
            <a:ext cx="6066643" cy="2929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Methodology</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80" name="Google Shape;80;p16"/>
          <p:cNvSpPr txBox="1"/>
          <p:nvPr>
            <p:ph idx="1" type="body"/>
          </p:nvPr>
        </p:nvSpPr>
        <p:spPr>
          <a:xfrm>
            <a:off x="311700" y="1892625"/>
            <a:ext cx="3999900" cy="306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sz="1800">
                <a:latin typeface="Georgia"/>
                <a:ea typeface="Georgia"/>
                <a:cs typeface="Georgia"/>
                <a:sym typeface="Georgia"/>
              </a:rPr>
              <a:t>Two parameters: </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voter-base engagement</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third-party engagement</a:t>
            </a:r>
            <a:endParaRPr sz="1800">
              <a:latin typeface="Georgia"/>
              <a:ea typeface="Georgia"/>
              <a:cs typeface="Georgia"/>
              <a:sym typeface="Georgia"/>
            </a:endParaRPr>
          </a:p>
        </p:txBody>
      </p:sp>
      <p:sp>
        <p:nvSpPr>
          <p:cNvPr id="81" name="Google Shape;81;p16"/>
          <p:cNvSpPr txBox="1"/>
          <p:nvPr>
            <p:ph idx="2" type="body"/>
          </p:nvPr>
        </p:nvSpPr>
        <p:spPr>
          <a:xfrm>
            <a:off x="4832400" y="1970525"/>
            <a:ext cx="3999900" cy="29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eorgia"/>
                <a:ea typeface="Georgia"/>
                <a:cs typeface="Georgia"/>
                <a:sym typeface="Georgia"/>
              </a:rPr>
              <a:t>Method of Least Squares</a:t>
            </a:r>
            <a:endParaRPr sz="1800">
              <a:latin typeface="Georgia"/>
              <a:ea typeface="Georgia"/>
              <a:cs typeface="Georgia"/>
              <a:sym typeface="Georgia"/>
            </a:endParaRPr>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latin typeface="Georgia"/>
              <a:ea typeface="Georgia"/>
              <a:cs typeface="Georgia"/>
              <a:sym typeface="Georgia"/>
            </a:endParaRPr>
          </a:p>
        </p:txBody>
      </p:sp>
      <p:sp>
        <p:nvSpPr>
          <p:cNvPr id="82" name="Google Shape;82;p16"/>
          <p:cNvSpPr txBox="1"/>
          <p:nvPr>
            <p:ph idx="2" type="body"/>
          </p:nvPr>
        </p:nvSpPr>
        <p:spPr>
          <a:xfrm>
            <a:off x="311700" y="1129050"/>
            <a:ext cx="8520600" cy="57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eorgia"/>
              <a:buChar char="●"/>
            </a:pPr>
            <a:r>
              <a:rPr lang="en" sz="2000">
                <a:latin typeface="Georgia"/>
                <a:ea typeface="Georgia"/>
                <a:cs typeface="Georgia"/>
                <a:sym typeface="Georgia"/>
              </a:rPr>
              <a:t>Purpose: To predict who will win the 2020 election </a:t>
            </a:r>
            <a:endParaRPr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lang="en" sz="2000">
                <a:latin typeface="Georgia"/>
                <a:ea typeface="Georgia"/>
                <a:cs typeface="Georgia"/>
                <a:sym typeface="Georgia"/>
              </a:rPr>
              <a:t>Assume linear regression model</a:t>
            </a:r>
            <a:endParaRPr sz="2000">
              <a:latin typeface="Georgia"/>
              <a:ea typeface="Georgia"/>
              <a:cs typeface="Georgia"/>
              <a:sym typeface="Georgia"/>
            </a:endParaRPr>
          </a:p>
          <a:p>
            <a:pPr indent="0" lvl="0" marL="0" rtl="0" algn="l">
              <a:spcBef>
                <a:spcPts val="1600"/>
              </a:spcBef>
              <a:spcAft>
                <a:spcPts val="1600"/>
              </a:spcAft>
              <a:buNone/>
            </a:pPr>
            <a:r>
              <a:t/>
            </a:r>
            <a:endParaRPr sz="2000">
              <a:latin typeface="Georgia"/>
              <a:ea typeface="Georgia"/>
              <a:cs typeface="Georgia"/>
              <a:sym typeface="Georgia"/>
            </a:endParaRPr>
          </a:p>
        </p:txBody>
      </p:sp>
      <p:sp>
        <p:nvSpPr>
          <p:cNvPr id="83" name="Google Shape;83;p16"/>
          <p:cNvSpPr txBox="1"/>
          <p:nvPr/>
        </p:nvSpPr>
        <p:spPr>
          <a:xfrm>
            <a:off x="792000" y="2983075"/>
            <a:ext cx="303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ΔY = β</a:t>
            </a:r>
            <a:r>
              <a:rPr baseline="-25000" lang="en" sz="2400">
                <a:solidFill>
                  <a:srgbClr val="FFFFFF"/>
                </a:solidFill>
                <a:latin typeface="Average"/>
                <a:ea typeface="Average"/>
                <a:cs typeface="Average"/>
                <a:sym typeface="Average"/>
              </a:rPr>
              <a:t>0</a:t>
            </a:r>
            <a:r>
              <a:rPr lang="en" sz="2400">
                <a:solidFill>
                  <a:srgbClr val="FFFFFF"/>
                </a:solidFill>
                <a:latin typeface="Average"/>
                <a:ea typeface="Average"/>
                <a:cs typeface="Average"/>
                <a:sym typeface="Average"/>
              </a:rPr>
              <a:t>x</a:t>
            </a:r>
            <a:r>
              <a:rPr baseline="-25000" lang="en" sz="2400">
                <a:solidFill>
                  <a:srgbClr val="FFFFFF"/>
                </a:solidFill>
                <a:latin typeface="Average"/>
                <a:ea typeface="Average"/>
                <a:cs typeface="Average"/>
                <a:sym typeface="Average"/>
              </a:rPr>
              <a:t>0</a:t>
            </a:r>
            <a:r>
              <a:rPr lang="en" sz="2400">
                <a:solidFill>
                  <a:srgbClr val="FFFFFF"/>
                </a:solidFill>
                <a:latin typeface="Average"/>
                <a:ea typeface="Average"/>
                <a:cs typeface="Average"/>
                <a:sym typeface="Average"/>
              </a:rPr>
              <a:t> + β</a:t>
            </a:r>
            <a:r>
              <a:rPr baseline="-25000" lang="en" sz="2400">
                <a:solidFill>
                  <a:srgbClr val="FFFFFF"/>
                </a:solidFill>
                <a:latin typeface="Average"/>
                <a:ea typeface="Average"/>
                <a:cs typeface="Average"/>
                <a:sym typeface="Average"/>
              </a:rPr>
              <a:t>1</a:t>
            </a:r>
            <a:r>
              <a:rPr lang="en" sz="2400">
                <a:solidFill>
                  <a:srgbClr val="FFFFFF"/>
                </a:solidFill>
                <a:latin typeface="Average"/>
                <a:ea typeface="Average"/>
                <a:cs typeface="Average"/>
                <a:sym typeface="Average"/>
              </a:rPr>
              <a:t>x</a:t>
            </a:r>
            <a:r>
              <a:rPr baseline="-25000" lang="en" sz="2400">
                <a:solidFill>
                  <a:srgbClr val="FFFFFF"/>
                </a:solidFill>
                <a:latin typeface="Average"/>
                <a:ea typeface="Average"/>
                <a:cs typeface="Average"/>
                <a:sym typeface="Average"/>
              </a:rPr>
              <a:t>1</a:t>
            </a:r>
            <a:r>
              <a:rPr lang="en" sz="2400">
                <a:solidFill>
                  <a:srgbClr val="FFFFFF"/>
                </a:solidFill>
                <a:latin typeface="Average"/>
                <a:ea typeface="Average"/>
                <a:cs typeface="Average"/>
                <a:sym typeface="Average"/>
              </a:rPr>
              <a:t> + β</a:t>
            </a:r>
            <a:r>
              <a:rPr baseline="-25000" lang="en" sz="2400">
                <a:solidFill>
                  <a:srgbClr val="FFFFFF"/>
                </a:solidFill>
                <a:latin typeface="Average"/>
                <a:ea typeface="Average"/>
                <a:cs typeface="Average"/>
                <a:sym typeface="Average"/>
              </a:rPr>
              <a:t>2</a:t>
            </a:r>
            <a:endParaRPr sz="2400">
              <a:solidFill>
                <a:srgbClr val="FFFFFF"/>
              </a:solidFill>
              <a:latin typeface="Average"/>
              <a:ea typeface="Average"/>
              <a:cs typeface="Average"/>
              <a:sym typeface="Average"/>
            </a:endParaRPr>
          </a:p>
        </p:txBody>
      </p:sp>
      <p:sp>
        <p:nvSpPr>
          <p:cNvPr id="84" name="Google Shape;84;p16"/>
          <p:cNvSpPr txBox="1"/>
          <p:nvPr/>
        </p:nvSpPr>
        <p:spPr>
          <a:xfrm>
            <a:off x="446900" y="3555775"/>
            <a:ext cx="4125000" cy="19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Average"/>
                <a:ea typeface="Average"/>
                <a:cs typeface="Average"/>
                <a:sym typeface="Average"/>
              </a:rPr>
              <a:t>ΔY = change in % total votes</a:t>
            </a:r>
            <a:endParaRPr sz="1800">
              <a:solidFill>
                <a:srgbClr val="FFFFFF"/>
              </a:solidFill>
              <a:latin typeface="Average"/>
              <a:ea typeface="Average"/>
              <a:cs typeface="Average"/>
              <a:sym typeface="Average"/>
            </a:endParaRPr>
          </a:p>
          <a:p>
            <a:pPr indent="0" lvl="0" marL="0" rtl="0" algn="l">
              <a:spcBef>
                <a:spcPts val="0"/>
              </a:spcBef>
              <a:spcAft>
                <a:spcPts val="0"/>
              </a:spcAft>
              <a:buNone/>
            </a:pPr>
            <a:r>
              <a:rPr lang="en" sz="1800">
                <a:solidFill>
                  <a:srgbClr val="FFFFFF"/>
                </a:solidFill>
                <a:latin typeface="Average"/>
                <a:ea typeface="Average"/>
                <a:cs typeface="Average"/>
                <a:sym typeface="Average"/>
              </a:rPr>
              <a:t> β</a:t>
            </a:r>
            <a:r>
              <a:rPr baseline="-25000" lang="en" sz="1800">
                <a:solidFill>
                  <a:srgbClr val="FFFFFF"/>
                </a:solidFill>
                <a:latin typeface="Average"/>
                <a:ea typeface="Average"/>
                <a:cs typeface="Average"/>
                <a:sym typeface="Average"/>
              </a:rPr>
              <a:t>0 </a:t>
            </a:r>
            <a:r>
              <a:rPr lang="en" sz="1800">
                <a:solidFill>
                  <a:srgbClr val="FFFFFF"/>
                </a:solidFill>
                <a:latin typeface="Average"/>
                <a:ea typeface="Average"/>
                <a:cs typeface="Average"/>
                <a:sym typeface="Average"/>
              </a:rPr>
              <a:t>= voter-base correlation coefficient</a:t>
            </a:r>
            <a:endParaRPr sz="1800">
              <a:solidFill>
                <a:srgbClr val="FFFFFF"/>
              </a:solidFill>
              <a:latin typeface="Average"/>
              <a:ea typeface="Average"/>
              <a:cs typeface="Average"/>
              <a:sym typeface="Average"/>
            </a:endParaRPr>
          </a:p>
          <a:p>
            <a:pPr indent="0" lvl="0" marL="0" rtl="0" algn="l">
              <a:spcBef>
                <a:spcPts val="0"/>
              </a:spcBef>
              <a:spcAft>
                <a:spcPts val="0"/>
              </a:spcAft>
              <a:buNone/>
            </a:pPr>
            <a:r>
              <a:rPr lang="en" sz="1800">
                <a:solidFill>
                  <a:srgbClr val="FFFFFF"/>
                </a:solidFill>
                <a:latin typeface="Average"/>
                <a:ea typeface="Average"/>
                <a:cs typeface="Average"/>
                <a:sym typeface="Average"/>
              </a:rPr>
              <a:t> β</a:t>
            </a:r>
            <a:r>
              <a:rPr baseline="-25000" lang="en" sz="1800">
                <a:solidFill>
                  <a:srgbClr val="FFFFFF"/>
                </a:solidFill>
                <a:latin typeface="Average"/>
                <a:ea typeface="Average"/>
                <a:cs typeface="Average"/>
                <a:sym typeface="Average"/>
              </a:rPr>
              <a:t>1</a:t>
            </a:r>
            <a:r>
              <a:rPr lang="en" sz="1800">
                <a:solidFill>
                  <a:srgbClr val="FFFFFF"/>
                </a:solidFill>
                <a:latin typeface="Average"/>
                <a:ea typeface="Average"/>
                <a:cs typeface="Average"/>
                <a:sym typeface="Average"/>
              </a:rPr>
              <a:t> = third-party correlation coefficient </a:t>
            </a:r>
            <a:endParaRPr sz="1800">
              <a:solidFill>
                <a:srgbClr val="FFFFFF"/>
              </a:solidFill>
              <a:latin typeface="Average"/>
              <a:ea typeface="Average"/>
              <a:cs typeface="Average"/>
              <a:sym typeface="Average"/>
            </a:endParaRPr>
          </a:p>
          <a:p>
            <a:pPr indent="0" lvl="0" marL="0" rtl="0" algn="l">
              <a:spcBef>
                <a:spcPts val="0"/>
              </a:spcBef>
              <a:spcAft>
                <a:spcPts val="0"/>
              </a:spcAft>
              <a:buNone/>
            </a:pPr>
            <a:r>
              <a:rPr lang="en" sz="1800">
                <a:solidFill>
                  <a:srgbClr val="FFFFFF"/>
                </a:solidFill>
                <a:latin typeface="Average"/>
                <a:ea typeface="Average"/>
                <a:cs typeface="Average"/>
                <a:sym typeface="Average"/>
              </a:rPr>
              <a:t> β</a:t>
            </a:r>
            <a:r>
              <a:rPr baseline="-25000" lang="en" sz="1800">
                <a:solidFill>
                  <a:srgbClr val="FFFFFF"/>
                </a:solidFill>
                <a:latin typeface="Average"/>
                <a:ea typeface="Average"/>
                <a:cs typeface="Average"/>
                <a:sym typeface="Average"/>
              </a:rPr>
              <a:t>2 </a:t>
            </a:r>
            <a:r>
              <a:rPr lang="en" sz="1800">
                <a:solidFill>
                  <a:srgbClr val="FFFFFF"/>
                </a:solidFill>
                <a:latin typeface="Average"/>
                <a:ea typeface="Average"/>
                <a:cs typeface="Average"/>
                <a:sym typeface="Average"/>
              </a:rPr>
              <a:t>= constant</a:t>
            </a:r>
            <a:endParaRPr sz="1800">
              <a:solidFill>
                <a:srgbClr val="FFFFFF"/>
              </a:solidFill>
              <a:latin typeface="Average"/>
              <a:ea typeface="Average"/>
              <a:cs typeface="Average"/>
              <a:sym typeface="Average"/>
            </a:endParaRPr>
          </a:p>
        </p:txBody>
      </p:sp>
      <p:pic>
        <p:nvPicPr>
          <p:cNvPr id="85" name="Google Shape;85;p16"/>
          <p:cNvPicPr preferRelativeResize="0"/>
          <p:nvPr/>
        </p:nvPicPr>
        <p:blipFill>
          <a:blip r:embed="rId3">
            <a:alphaModFix/>
          </a:blip>
          <a:stretch>
            <a:fillRect/>
          </a:stretch>
        </p:blipFill>
        <p:spPr>
          <a:xfrm>
            <a:off x="5288575" y="2571750"/>
            <a:ext cx="3087575" cy="235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Georgia"/>
                <a:ea typeface="Georgia"/>
                <a:cs typeface="Georgia"/>
                <a:sym typeface="Georgia"/>
              </a:rPr>
              <a:t>Determining Coefficient </a:t>
            </a:r>
            <a:r>
              <a:rPr lang="en" sz="2800">
                <a:solidFill>
                  <a:srgbClr val="FFFFFF"/>
                </a:solidFill>
                <a:latin typeface="Georgia"/>
                <a:ea typeface="Georgia"/>
                <a:cs typeface="Georgia"/>
                <a:sym typeface="Georgia"/>
              </a:rPr>
              <a:t>β</a:t>
            </a:r>
            <a:r>
              <a:rPr baseline="-25000" lang="en" sz="2800">
                <a:solidFill>
                  <a:srgbClr val="FFFFFF"/>
                </a:solidFill>
                <a:latin typeface="Georgia"/>
                <a:ea typeface="Georgia"/>
                <a:cs typeface="Georgia"/>
                <a:sym typeface="Georgia"/>
              </a:rPr>
              <a:t>0</a:t>
            </a:r>
            <a:r>
              <a:rPr lang="en" sz="2800">
                <a:solidFill>
                  <a:srgbClr val="FFFFFF"/>
                </a:solidFill>
                <a:latin typeface="Georgia"/>
                <a:ea typeface="Georgia"/>
                <a:cs typeface="Georgia"/>
                <a:sym typeface="Georgia"/>
              </a:rPr>
              <a:t>, voter base correlation</a:t>
            </a:r>
            <a:endParaRPr sz="2800">
              <a:latin typeface="Georgia"/>
              <a:ea typeface="Georgia"/>
              <a:cs typeface="Georgia"/>
              <a:sym typeface="Georgia"/>
            </a:endParaRPr>
          </a:p>
        </p:txBody>
      </p:sp>
      <p:graphicFrame>
        <p:nvGraphicFramePr>
          <p:cNvPr id="91" name="Google Shape;91;p17"/>
          <p:cNvGraphicFramePr/>
          <p:nvPr/>
        </p:nvGraphicFramePr>
        <p:xfrm>
          <a:off x="251125" y="1265600"/>
          <a:ext cx="3000000" cy="3000000"/>
        </p:xfrm>
        <a:graphic>
          <a:graphicData uri="http://schemas.openxmlformats.org/drawingml/2006/table">
            <a:tbl>
              <a:tblPr>
                <a:noFill/>
                <a:tableStyleId>{5C637159-AC14-437C-8A34-A12A331381F0}</a:tableStyleId>
              </a:tblPr>
              <a:tblGrid>
                <a:gridCol w="1488750"/>
                <a:gridCol w="1488750"/>
                <a:gridCol w="1488750"/>
              </a:tblGrid>
              <a:tr h="396200">
                <a:tc>
                  <a:txBody>
                    <a:bodyPr/>
                    <a:lstStyle/>
                    <a:p>
                      <a:pPr indent="0" lvl="0" marL="0" rtl="0" algn="l">
                        <a:spcBef>
                          <a:spcPts val="0"/>
                        </a:spcBef>
                        <a:spcAft>
                          <a:spcPts val="0"/>
                        </a:spcAft>
                        <a:buNone/>
                      </a:pPr>
                      <a:r>
                        <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Election Year</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Re-election Year</a:t>
                      </a:r>
                      <a:endParaRPr>
                        <a:solidFill>
                          <a:srgbClr val="FFFFFF"/>
                        </a:solidFill>
                        <a:latin typeface="Georgia"/>
                        <a:ea typeface="Georgia"/>
                        <a:cs typeface="Georgia"/>
                        <a:sym typeface="Georgia"/>
                      </a:endParaRPr>
                    </a:p>
                  </a:txBody>
                  <a:tcPr marT="91425" marB="91425" marR="91425" marL="91425"/>
                </a:tc>
              </a:tr>
              <a:tr h="3962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Jimmy Carter*</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1976</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1980</a:t>
                      </a:r>
                      <a:endParaRPr>
                        <a:solidFill>
                          <a:srgbClr val="FFFFFF"/>
                        </a:solidFill>
                        <a:latin typeface="Georgia"/>
                        <a:ea typeface="Georgia"/>
                        <a:cs typeface="Georgia"/>
                        <a:sym typeface="Georgia"/>
                      </a:endParaRPr>
                    </a:p>
                  </a:txBody>
                  <a:tcPr marT="91425" marB="91425" marR="91425" marL="91425"/>
                </a:tc>
              </a:tr>
              <a:tr h="3962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Ronald Reagan</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1980</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1984</a:t>
                      </a:r>
                      <a:endParaRPr>
                        <a:solidFill>
                          <a:srgbClr val="FFFFFF"/>
                        </a:solidFill>
                        <a:latin typeface="Georgia"/>
                        <a:ea typeface="Georgia"/>
                        <a:cs typeface="Georgia"/>
                        <a:sym typeface="Georgia"/>
                      </a:endParaRPr>
                    </a:p>
                  </a:txBody>
                  <a:tcPr marT="91425" marB="91425" marR="91425" marL="91425"/>
                </a:tc>
              </a:tr>
              <a:tr h="3962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George H.W. Bush*</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1984</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1988</a:t>
                      </a:r>
                      <a:endParaRPr>
                        <a:solidFill>
                          <a:srgbClr val="FFFFFF"/>
                        </a:solidFill>
                        <a:latin typeface="Georgia"/>
                        <a:ea typeface="Georgia"/>
                        <a:cs typeface="Georgia"/>
                        <a:sym typeface="Georgia"/>
                      </a:endParaRPr>
                    </a:p>
                  </a:txBody>
                  <a:tcPr marT="91425" marB="91425" marR="91425" marL="91425"/>
                </a:tc>
              </a:tr>
              <a:tr h="3962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Bill Clinton</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1992</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1996</a:t>
                      </a:r>
                      <a:endParaRPr>
                        <a:solidFill>
                          <a:srgbClr val="FFFFFF"/>
                        </a:solidFill>
                        <a:latin typeface="Georgia"/>
                        <a:ea typeface="Georgia"/>
                        <a:cs typeface="Georgia"/>
                        <a:sym typeface="Georgia"/>
                      </a:endParaRPr>
                    </a:p>
                  </a:txBody>
                  <a:tcPr marT="91425" marB="91425" marR="91425" marL="91425"/>
                </a:tc>
              </a:tr>
              <a:tr h="3962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George W. Bush</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2000</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2004</a:t>
                      </a:r>
                      <a:endParaRPr>
                        <a:solidFill>
                          <a:srgbClr val="FFFFFF"/>
                        </a:solidFill>
                        <a:latin typeface="Georgia"/>
                        <a:ea typeface="Georgia"/>
                        <a:cs typeface="Georgia"/>
                        <a:sym typeface="Georgia"/>
                      </a:endParaRPr>
                    </a:p>
                  </a:txBody>
                  <a:tcPr marT="91425" marB="91425" marR="91425" marL="91425"/>
                </a:tc>
              </a:tr>
              <a:tr h="3962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Barack Obama</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2008</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2012</a:t>
                      </a:r>
                      <a:endParaRPr>
                        <a:solidFill>
                          <a:srgbClr val="FFFFFF"/>
                        </a:solidFill>
                        <a:latin typeface="Georgia"/>
                        <a:ea typeface="Georgia"/>
                        <a:cs typeface="Georgia"/>
                        <a:sym typeface="Georgia"/>
                      </a:endParaRPr>
                    </a:p>
                  </a:txBody>
                  <a:tcPr marT="91425" marB="91425" marR="91425" marL="91425"/>
                </a:tc>
              </a:tr>
              <a:tr h="396200">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Donald Trump</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2016</a:t>
                      </a:r>
                      <a:endParaRPr>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a:solidFill>
                            <a:srgbClr val="FFFFFF"/>
                          </a:solidFill>
                          <a:latin typeface="Georgia"/>
                          <a:ea typeface="Georgia"/>
                          <a:cs typeface="Georgia"/>
                          <a:sym typeface="Georgia"/>
                        </a:rPr>
                        <a:t>2020</a:t>
                      </a:r>
                      <a:endParaRPr>
                        <a:solidFill>
                          <a:srgbClr val="FFFFFF"/>
                        </a:solidFill>
                        <a:latin typeface="Georgia"/>
                        <a:ea typeface="Georgia"/>
                        <a:cs typeface="Georgia"/>
                        <a:sym typeface="Georgia"/>
                      </a:endParaRPr>
                    </a:p>
                  </a:txBody>
                  <a:tcPr marT="91425" marB="91425" marR="91425" marL="91425"/>
                </a:tc>
              </a:tr>
            </a:tbl>
          </a:graphicData>
        </a:graphic>
      </p:graphicFrame>
      <p:sp>
        <p:nvSpPr>
          <p:cNvPr id="92" name="Google Shape;92;p17"/>
          <p:cNvSpPr txBox="1"/>
          <p:nvPr/>
        </p:nvSpPr>
        <p:spPr>
          <a:xfrm>
            <a:off x="229450" y="4601600"/>
            <a:ext cx="45096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 signifies one-term presidency</a:t>
            </a:r>
            <a:endParaRPr>
              <a:solidFill>
                <a:srgbClr val="FFFFFF"/>
              </a:solidFill>
              <a:latin typeface="Average"/>
              <a:ea typeface="Average"/>
              <a:cs typeface="Average"/>
              <a:sym typeface="Average"/>
            </a:endParaRPr>
          </a:p>
        </p:txBody>
      </p:sp>
      <p:pic>
        <p:nvPicPr>
          <p:cNvPr id="93" name="Google Shape;93;p17"/>
          <p:cNvPicPr preferRelativeResize="0"/>
          <p:nvPr/>
        </p:nvPicPr>
        <p:blipFill>
          <a:blip r:embed="rId3">
            <a:alphaModFix/>
          </a:blip>
          <a:stretch>
            <a:fillRect/>
          </a:stretch>
        </p:blipFill>
        <p:spPr>
          <a:xfrm>
            <a:off x="4849567" y="1984025"/>
            <a:ext cx="4232010" cy="2616100"/>
          </a:xfrm>
          <a:prstGeom prst="rect">
            <a:avLst/>
          </a:prstGeom>
          <a:noFill/>
          <a:ln>
            <a:noFill/>
          </a:ln>
        </p:spPr>
      </p:pic>
      <p:sp>
        <p:nvSpPr>
          <p:cNvPr id="94" name="Google Shape;94;p17"/>
          <p:cNvSpPr txBox="1"/>
          <p:nvPr/>
        </p:nvSpPr>
        <p:spPr>
          <a:xfrm>
            <a:off x="4849575" y="1258325"/>
            <a:ext cx="41331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Georgia"/>
                <a:ea typeface="Georgia"/>
                <a:cs typeface="Georgia"/>
                <a:sym typeface="Georgia"/>
              </a:rPr>
              <a:t>First we plot a candidate’s first election turnout against their re-election turn out.</a:t>
            </a:r>
            <a:endParaRPr sz="1700">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Georgia"/>
                <a:ea typeface="Georgia"/>
                <a:cs typeface="Georgia"/>
                <a:sym typeface="Georgia"/>
              </a:rPr>
              <a:t>Determining Coefficient β</a:t>
            </a:r>
            <a:r>
              <a:rPr baseline="-25000" lang="en" sz="2800">
                <a:latin typeface="Georgia"/>
                <a:ea typeface="Georgia"/>
                <a:cs typeface="Georgia"/>
                <a:sym typeface="Georgia"/>
              </a:rPr>
              <a:t>0</a:t>
            </a:r>
            <a:r>
              <a:rPr lang="en" sz="2800">
                <a:latin typeface="Georgia"/>
                <a:ea typeface="Georgia"/>
                <a:cs typeface="Georgia"/>
                <a:sym typeface="Georgia"/>
              </a:rPr>
              <a:t>, voter base correlation</a:t>
            </a:r>
            <a:endParaRPr sz="2800">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pic>
        <p:nvPicPr>
          <p:cNvPr id="100" name="Google Shape;100;p18"/>
          <p:cNvPicPr preferRelativeResize="0"/>
          <p:nvPr/>
        </p:nvPicPr>
        <p:blipFill>
          <a:blip r:embed="rId3">
            <a:alphaModFix/>
          </a:blip>
          <a:stretch>
            <a:fillRect/>
          </a:stretch>
        </p:blipFill>
        <p:spPr>
          <a:xfrm>
            <a:off x="2131988" y="1882975"/>
            <a:ext cx="4880023" cy="2994550"/>
          </a:xfrm>
          <a:prstGeom prst="rect">
            <a:avLst/>
          </a:prstGeom>
          <a:noFill/>
          <a:ln>
            <a:noFill/>
          </a:ln>
        </p:spPr>
      </p:pic>
      <p:sp>
        <p:nvSpPr>
          <p:cNvPr id="101" name="Google Shape;101;p18"/>
          <p:cNvSpPr txBox="1"/>
          <p:nvPr/>
        </p:nvSpPr>
        <p:spPr>
          <a:xfrm>
            <a:off x="311700" y="1157275"/>
            <a:ext cx="85206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Coefficient </a:t>
            </a:r>
            <a:r>
              <a:rPr lang="en" sz="1800">
                <a:solidFill>
                  <a:schemeClr val="dk1"/>
                </a:solidFill>
                <a:latin typeface="Georgia"/>
                <a:ea typeface="Georgia"/>
                <a:cs typeface="Georgia"/>
                <a:sym typeface="Georgia"/>
              </a:rPr>
              <a:t>β</a:t>
            </a:r>
            <a:r>
              <a:rPr baseline="-25000" lang="en" sz="1800">
                <a:solidFill>
                  <a:schemeClr val="dk1"/>
                </a:solidFill>
                <a:latin typeface="Georgia"/>
                <a:ea typeface="Georgia"/>
                <a:cs typeface="Georgia"/>
                <a:sym typeface="Georgia"/>
              </a:rPr>
              <a:t>0 </a:t>
            </a:r>
            <a:r>
              <a:rPr lang="en" sz="1800">
                <a:solidFill>
                  <a:schemeClr val="dk1"/>
                </a:solidFill>
                <a:latin typeface="Georgia"/>
                <a:ea typeface="Georgia"/>
                <a:cs typeface="Georgia"/>
                <a:sym typeface="Georgia"/>
              </a:rPr>
              <a:t>is the slope of the change in turnout from a candidate’s first election.</a:t>
            </a:r>
            <a:endParaRPr sz="1800">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53450" y="536950"/>
            <a:ext cx="8237100" cy="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Coefficient </a:t>
            </a:r>
            <a:r>
              <a:rPr lang="en" sz="2000">
                <a:solidFill>
                  <a:srgbClr val="FFFFFF"/>
                </a:solidFill>
                <a:latin typeface="Georgia"/>
                <a:ea typeface="Georgia"/>
                <a:cs typeface="Georgia"/>
                <a:sym typeface="Georgia"/>
              </a:rPr>
              <a:t>β</a:t>
            </a:r>
            <a:r>
              <a:rPr baseline="-25000" lang="en" sz="2000">
                <a:solidFill>
                  <a:srgbClr val="FFFFFF"/>
                </a:solidFill>
                <a:latin typeface="Georgia"/>
                <a:ea typeface="Georgia"/>
                <a:cs typeface="Georgia"/>
                <a:sym typeface="Georgia"/>
              </a:rPr>
              <a:t>1</a:t>
            </a:r>
            <a:r>
              <a:rPr lang="en" sz="2000">
                <a:solidFill>
                  <a:srgbClr val="FFFFFF"/>
                </a:solidFill>
                <a:latin typeface="Georgia"/>
                <a:ea typeface="Georgia"/>
                <a:cs typeface="Georgia"/>
                <a:sym typeface="Georgia"/>
              </a:rPr>
              <a:t> is the slope of the change in turnout vs. third-party voter turnout</a:t>
            </a:r>
            <a:endParaRPr sz="2000">
              <a:latin typeface="Georgia"/>
              <a:ea typeface="Georgia"/>
              <a:cs typeface="Georgia"/>
              <a:sym typeface="Georgia"/>
            </a:endParaRPr>
          </a:p>
        </p:txBody>
      </p:sp>
      <p:pic>
        <p:nvPicPr>
          <p:cNvPr id="107" name="Google Shape;107;p19"/>
          <p:cNvPicPr preferRelativeResize="0"/>
          <p:nvPr/>
        </p:nvPicPr>
        <p:blipFill>
          <a:blip r:embed="rId3">
            <a:alphaModFix/>
          </a:blip>
          <a:stretch>
            <a:fillRect/>
          </a:stretch>
        </p:blipFill>
        <p:spPr>
          <a:xfrm>
            <a:off x="1634173" y="1203250"/>
            <a:ext cx="5875643" cy="3611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Combining our results:</a:t>
            </a:r>
            <a:endParaRPr>
              <a:latin typeface="Georgia"/>
              <a:ea typeface="Georgia"/>
              <a:cs typeface="Georgia"/>
              <a:sym typeface="Georgia"/>
            </a:endParaRPr>
          </a:p>
        </p:txBody>
      </p:sp>
      <p:sp>
        <p:nvSpPr>
          <p:cNvPr id="113" name="Google Shape;113;p20"/>
          <p:cNvSpPr txBox="1"/>
          <p:nvPr/>
        </p:nvSpPr>
        <p:spPr>
          <a:xfrm>
            <a:off x="2011350" y="1647700"/>
            <a:ext cx="5121300" cy="25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Average"/>
                <a:ea typeface="Average"/>
                <a:cs typeface="Average"/>
                <a:sym typeface="Average"/>
              </a:rPr>
              <a:t>ΔY</a:t>
            </a:r>
            <a:r>
              <a:rPr baseline="-25000" lang="en" sz="2400">
                <a:solidFill>
                  <a:srgbClr val="FFFFFF"/>
                </a:solidFill>
                <a:latin typeface="Average"/>
                <a:ea typeface="Average"/>
                <a:cs typeface="Average"/>
                <a:sym typeface="Average"/>
              </a:rPr>
              <a:t>1</a:t>
            </a:r>
            <a:r>
              <a:rPr lang="en" sz="2400">
                <a:solidFill>
                  <a:srgbClr val="FFFFFF"/>
                </a:solidFill>
                <a:latin typeface="Average"/>
                <a:ea typeface="Average"/>
                <a:cs typeface="Average"/>
                <a:sym typeface="Average"/>
              </a:rPr>
              <a:t> = </a:t>
            </a:r>
            <a:r>
              <a:rPr lang="en" sz="2400">
                <a:solidFill>
                  <a:srgbClr val="FFFFFF"/>
                </a:solidFill>
                <a:latin typeface="Average"/>
                <a:ea typeface="Average"/>
                <a:cs typeface="Average"/>
                <a:sym typeface="Average"/>
              </a:rPr>
              <a:t>-0.2999</a:t>
            </a:r>
            <a:r>
              <a:rPr lang="en" sz="2400">
                <a:solidFill>
                  <a:srgbClr val="FFFFFF"/>
                </a:solidFill>
                <a:latin typeface="Average"/>
                <a:ea typeface="Average"/>
                <a:cs typeface="Average"/>
                <a:sym typeface="Average"/>
              </a:rPr>
              <a:t>x</a:t>
            </a:r>
            <a:r>
              <a:rPr baseline="-25000" lang="en" sz="2400">
                <a:solidFill>
                  <a:srgbClr val="FFFFFF"/>
                </a:solidFill>
                <a:latin typeface="Average"/>
                <a:ea typeface="Average"/>
                <a:cs typeface="Average"/>
                <a:sym typeface="Average"/>
              </a:rPr>
              <a:t>0</a:t>
            </a:r>
            <a:r>
              <a:rPr lang="en" sz="2400">
                <a:solidFill>
                  <a:srgbClr val="FFFFFF"/>
                </a:solidFill>
                <a:latin typeface="Average"/>
                <a:ea typeface="Average"/>
                <a:cs typeface="Average"/>
                <a:sym typeface="Average"/>
              </a:rPr>
              <a:t> + 0.1303</a:t>
            </a:r>
            <a:endParaRPr sz="2400">
              <a:solidFill>
                <a:srgbClr val="FFFFFF"/>
              </a:solidFill>
              <a:latin typeface="Average"/>
              <a:ea typeface="Average"/>
              <a:cs typeface="Average"/>
              <a:sym typeface="Average"/>
            </a:endParaRPr>
          </a:p>
          <a:p>
            <a:pPr indent="0" lvl="0" marL="0" rtl="0" algn="l">
              <a:spcBef>
                <a:spcPts val="0"/>
              </a:spcBef>
              <a:spcAft>
                <a:spcPts val="0"/>
              </a:spcAft>
              <a:buNone/>
            </a:pPr>
            <a:r>
              <a:t/>
            </a:r>
            <a:endParaRPr sz="2400">
              <a:solidFill>
                <a:srgbClr val="FFFFFF"/>
              </a:solidFill>
              <a:latin typeface="Average"/>
              <a:ea typeface="Average"/>
              <a:cs typeface="Average"/>
              <a:sym typeface="Average"/>
            </a:endParaRPr>
          </a:p>
          <a:p>
            <a:pPr indent="0" lvl="0" marL="0" rtl="0" algn="l">
              <a:spcBef>
                <a:spcPts val="0"/>
              </a:spcBef>
              <a:spcAft>
                <a:spcPts val="0"/>
              </a:spcAft>
              <a:buNone/>
            </a:pPr>
            <a:r>
              <a:rPr lang="en" sz="2400">
                <a:solidFill>
                  <a:srgbClr val="FFFFFF"/>
                </a:solidFill>
                <a:latin typeface="Average"/>
                <a:ea typeface="Average"/>
                <a:cs typeface="Average"/>
                <a:sym typeface="Average"/>
              </a:rPr>
              <a:t>ΔY</a:t>
            </a:r>
            <a:r>
              <a:rPr baseline="-25000" lang="en" sz="2400">
                <a:solidFill>
                  <a:srgbClr val="FFFFFF"/>
                </a:solidFill>
                <a:latin typeface="Average"/>
                <a:ea typeface="Average"/>
                <a:cs typeface="Average"/>
                <a:sym typeface="Average"/>
              </a:rPr>
              <a:t>2</a:t>
            </a:r>
            <a:r>
              <a:rPr lang="en" sz="2400">
                <a:solidFill>
                  <a:srgbClr val="FFFFFF"/>
                </a:solidFill>
                <a:latin typeface="Average"/>
                <a:ea typeface="Average"/>
                <a:cs typeface="Average"/>
                <a:sym typeface="Average"/>
              </a:rPr>
              <a:t> = 0.7272x</a:t>
            </a:r>
            <a:r>
              <a:rPr baseline="-25000" lang="en" sz="2400">
                <a:solidFill>
                  <a:srgbClr val="FFFFFF"/>
                </a:solidFill>
                <a:latin typeface="Average"/>
                <a:ea typeface="Average"/>
                <a:cs typeface="Average"/>
                <a:sym typeface="Average"/>
              </a:rPr>
              <a:t>1</a:t>
            </a:r>
            <a:r>
              <a:rPr lang="en" sz="2400">
                <a:solidFill>
                  <a:srgbClr val="FFFFFF"/>
                </a:solidFill>
                <a:latin typeface="Average"/>
                <a:ea typeface="Average"/>
                <a:cs typeface="Average"/>
                <a:sym typeface="Average"/>
              </a:rPr>
              <a:t> + -0.0653</a:t>
            </a:r>
            <a:endParaRPr sz="2400">
              <a:solidFill>
                <a:srgbClr val="FFFFFF"/>
              </a:solidFill>
              <a:latin typeface="Average"/>
              <a:ea typeface="Average"/>
              <a:cs typeface="Average"/>
              <a:sym typeface="Average"/>
            </a:endParaRPr>
          </a:p>
          <a:p>
            <a:pPr indent="0" lvl="0" marL="0" rtl="0" algn="l">
              <a:spcBef>
                <a:spcPts val="0"/>
              </a:spcBef>
              <a:spcAft>
                <a:spcPts val="0"/>
              </a:spcAft>
              <a:buNone/>
            </a:pPr>
            <a:r>
              <a:t/>
            </a:r>
            <a:endParaRPr baseline="-25000" sz="2800">
              <a:solidFill>
                <a:srgbClr val="FFFFFF"/>
              </a:solidFill>
              <a:latin typeface="Average"/>
              <a:ea typeface="Average"/>
              <a:cs typeface="Average"/>
              <a:sym typeface="Average"/>
            </a:endParaRPr>
          </a:p>
          <a:p>
            <a:pPr indent="0" lvl="0" marL="0" rtl="0" algn="l">
              <a:spcBef>
                <a:spcPts val="0"/>
              </a:spcBef>
              <a:spcAft>
                <a:spcPts val="0"/>
              </a:spcAft>
              <a:buNone/>
            </a:pPr>
            <a:r>
              <a:rPr lang="en" sz="2400">
                <a:solidFill>
                  <a:srgbClr val="FFFFFF"/>
                </a:solidFill>
                <a:latin typeface="Average"/>
                <a:ea typeface="Average"/>
                <a:cs typeface="Average"/>
                <a:sym typeface="Average"/>
              </a:rPr>
              <a:t>ΔY = -0.2999x</a:t>
            </a:r>
            <a:r>
              <a:rPr baseline="-25000" lang="en" sz="2400">
                <a:solidFill>
                  <a:srgbClr val="FFFFFF"/>
                </a:solidFill>
                <a:latin typeface="Average"/>
                <a:ea typeface="Average"/>
                <a:cs typeface="Average"/>
                <a:sym typeface="Average"/>
              </a:rPr>
              <a:t>0</a:t>
            </a:r>
            <a:r>
              <a:rPr lang="en" sz="2400">
                <a:solidFill>
                  <a:srgbClr val="FFFFFF"/>
                </a:solidFill>
                <a:latin typeface="Average"/>
                <a:ea typeface="Average"/>
                <a:cs typeface="Average"/>
                <a:sym typeface="Average"/>
              </a:rPr>
              <a:t> + 0.7272x</a:t>
            </a:r>
            <a:r>
              <a:rPr baseline="-25000" lang="en" sz="2400">
                <a:solidFill>
                  <a:srgbClr val="FFFFFF"/>
                </a:solidFill>
                <a:latin typeface="Average"/>
                <a:ea typeface="Average"/>
                <a:cs typeface="Average"/>
                <a:sym typeface="Average"/>
              </a:rPr>
              <a:t>1 </a:t>
            </a:r>
            <a:r>
              <a:rPr lang="en" sz="2400">
                <a:solidFill>
                  <a:srgbClr val="FFFFFF"/>
                </a:solidFill>
                <a:latin typeface="Average"/>
                <a:ea typeface="Average"/>
                <a:cs typeface="Average"/>
                <a:sym typeface="Average"/>
              </a:rPr>
              <a:t>+ 0.065</a:t>
            </a:r>
            <a:endParaRPr sz="2400">
              <a:solidFill>
                <a:srgbClr val="FFFFFF"/>
              </a:solidFill>
              <a:latin typeface="Average"/>
              <a:ea typeface="Average"/>
              <a:cs typeface="Average"/>
              <a:sym typeface="Average"/>
            </a:endParaRPr>
          </a:p>
          <a:p>
            <a:pPr indent="0" lvl="0" marL="0" rtl="0" algn="l">
              <a:spcBef>
                <a:spcPts val="0"/>
              </a:spcBef>
              <a:spcAft>
                <a:spcPts val="0"/>
              </a:spcAft>
              <a:buNone/>
            </a:pPr>
            <a:r>
              <a:t/>
            </a:r>
            <a:endParaRPr baseline="-25000" sz="2400">
              <a:solidFill>
                <a:srgbClr val="FFFFFF"/>
              </a:solidFill>
              <a:latin typeface="Average"/>
              <a:ea typeface="Average"/>
              <a:cs typeface="Average"/>
              <a:sym typeface="Average"/>
            </a:endParaRPr>
          </a:p>
        </p:txBody>
      </p:sp>
      <p:cxnSp>
        <p:nvCxnSpPr>
          <p:cNvPr id="114" name="Google Shape;114;p20"/>
          <p:cNvCxnSpPr/>
          <p:nvPr/>
        </p:nvCxnSpPr>
        <p:spPr>
          <a:xfrm>
            <a:off x="2011350" y="3033700"/>
            <a:ext cx="5121300" cy="0"/>
          </a:xfrm>
          <a:prstGeom prst="straightConnector1">
            <a:avLst/>
          </a:prstGeom>
          <a:noFill/>
          <a:ln cap="flat" cmpd="sng" w="19050">
            <a:solidFill>
              <a:srgbClr val="FFFFFF"/>
            </a:solidFill>
            <a:prstDash val="solid"/>
            <a:round/>
            <a:headEnd len="med" w="med" type="none"/>
            <a:tailEnd len="med" w="med" type="none"/>
          </a:ln>
        </p:spPr>
      </p:cxnSp>
      <p:sp>
        <p:nvSpPr>
          <p:cNvPr id="115" name="Google Shape;115;p20"/>
          <p:cNvSpPr txBox="1"/>
          <p:nvPr/>
        </p:nvSpPr>
        <p:spPr>
          <a:xfrm>
            <a:off x="1443600" y="3940275"/>
            <a:ext cx="6256800" cy="6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Georgia"/>
                <a:ea typeface="Georgia"/>
                <a:cs typeface="Georgia"/>
                <a:sym typeface="Georgia"/>
              </a:rPr>
              <a:t>where </a:t>
            </a:r>
            <a:r>
              <a:rPr lang="en" sz="2400">
                <a:solidFill>
                  <a:schemeClr val="dk1"/>
                </a:solidFill>
                <a:latin typeface="Average"/>
                <a:ea typeface="Average"/>
                <a:cs typeface="Average"/>
                <a:sym typeface="Average"/>
              </a:rPr>
              <a:t>x</a:t>
            </a:r>
            <a:r>
              <a:rPr baseline="-25000" lang="en" sz="2400">
                <a:solidFill>
                  <a:schemeClr val="dk1"/>
                </a:solidFill>
                <a:latin typeface="Average"/>
                <a:ea typeface="Average"/>
                <a:cs typeface="Average"/>
                <a:sym typeface="Average"/>
              </a:rPr>
              <a:t>0</a:t>
            </a:r>
            <a:r>
              <a:rPr lang="en" sz="2000">
                <a:solidFill>
                  <a:srgbClr val="FFFFFF"/>
                </a:solidFill>
                <a:latin typeface="Georgia"/>
                <a:ea typeface="Georgia"/>
                <a:cs typeface="Georgia"/>
                <a:sym typeface="Georgia"/>
              </a:rPr>
              <a:t> is the average voter base turnout and </a:t>
            </a:r>
            <a:r>
              <a:rPr lang="en" sz="2400">
                <a:solidFill>
                  <a:schemeClr val="dk1"/>
                </a:solidFill>
                <a:latin typeface="Average"/>
                <a:ea typeface="Average"/>
                <a:cs typeface="Average"/>
                <a:sym typeface="Average"/>
              </a:rPr>
              <a:t>x</a:t>
            </a:r>
            <a:r>
              <a:rPr baseline="-25000" lang="en" sz="2400">
                <a:solidFill>
                  <a:schemeClr val="dk1"/>
                </a:solidFill>
                <a:latin typeface="Average"/>
                <a:ea typeface="Average"/>
                <a:cs typeface="Average"/>
                <a:sym typeface="Average"/>
              </a:rPr>
              <a:t>1</a:t>
            </a:r>
            <a:r>
              <a:rPr lang="en" sz="2000">
                <a:solidFill>
                  <a:srgbClr val="FFFFFF"/>
                </a:solidFill>
                <a:latin typeface="Georgia"/>
                <a:ea typeface="Georgia"/>
                <a:cs typeface="Georgia"/>
                <a:sym typeface="Georgia"/>
              </a:rPr>
              <a:t> is the average third party turnout in DJT’s first election</a:t>
            </a:r>
            <a:endParaRPr sz="2000">
              <a:solidFill>
                <a:srgbClr val="FFFFFF"/>
              </a:solidFill>
              <a:latin typeface="Georgia"/>
              <a:ea typeface="Georgia"/>
              <a:cs typeface="Georgia"/>
              <a:sym typeface="Georgia"/>
            </a:endParaRPr>
          </a:p>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Model Results</a:t>
            </a:r>
            <a:endParaRPr>
              <a:latin typeface="Georgia"/>
              <a:ea typeface="Georgia"/>
              <a:cs typeface="Georgia"/>
              <a:sym typeface="Georgia"/>
            </a:endParaRPr>
          </a:p>
        </p:txBody>
      </p:sp>
      <p:graphicFrame>
        <p:nvGraphicFramePr>
          <p:cNvPr id="121" name="Google Shape;121;p21"/>
          <p:cNvGraphicFramePr/>
          <p:nvPr/>
        </p:nvGraphicFramePr>
        <p:xfrm>
          <a:off x="155850" y="1581375"/>
          <a:ext cx="3000000" cy="3000000"/>
        </p:xfrm>
        <a:graphic>
          <a:graphicData uri="http://schemas.openxmlformats.org/drawingml/2006/table">
            <a:tbl>
              <a:tblPr>
                <a:noFill/>
                <a:tableStyleId>{5C637159-AC14-437C-8A34-A12A331381F0}</a:tableStyleId>
              </a:tblPr>
              <a:tblGrid>
                <a:gridCol w="1217225"/>
                <a:gridCol w="1217225"/>
                <a:gridCol w="1217225"/>
                <a:gridCol w="1217225"/>
                <a:gridCol w="1217225"/>
                <a:gridCol w="1217225"/>
                <a:gridCol w="1528925"/>
              </a:tblGrid>
              <a:tr h="381000">
                <a:tc>
                  <a:txBody>
                    <a:bodyPr/>
                    <a:lstStyle/>
                    <a:p>
                      <a:pPr indent="0" lvl="0" marL="0" rtl="0" algn="l">
                        <a:spcBef>
                          <a:spcPts val="0"/>
                        </a:spcBef>
                        <a:spcAft>
                          <a:spcPts val="0"/>
                        </a:spcAft>
                        <a:buNone/>
                      </a:pPr>
                      <a:r>
                        <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Vote %</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Predicted Vote %</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Absolute Error</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Relative Error</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Electoral Votes</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Vote Count</a:t>
                      </a:r>
                      <a:endParaRPr b="1" sz="1600">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Donald J. Trump</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chemeClr val="dk1"/>
                          </a:solidFill>
                          <a:latin typeface="Georgia"/>
                          <a:ea typeface="Georgia"/>
                          <a:cs typeface="Georgia"/>
                          <a:sym typeface="Georgia"/>
                        </a:rPr>
                        <a:t>46.8%</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45.99%</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1600"/>
                        </a:spcAft>
                        <a:buNone/>
                      </a:pPr>
                      <a:r>
                        <a:rPr b="1" lang="en" sz="1600">
                          <a:solidFill>
                            <a:srgbClr val="FFFFFF"/>
                          </a:solidFill>
                          <a:latin typeface="Georgia"/>
                          <a:ea typeface="Georgia"/>
                          <a:cs typeface="Georgia"/>
                          <a:sym typeface="Georgia"/>
                        </a:rPr>
                        <a:t>1.113</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0.024</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232</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chemeClr val="dk1"/>
                          </a:solidFill>
                          <a:latin typeface="Georgia"/>
                          <a:ea typeface="Georgia"/>
                          <a:cs typeface="Georgia"/>
                          <a:sym typeface="Georgia"/>
                        </a:rPr>
                        <a:t>74,222,484</a:t>
                      </a:r>
                      <a:endParaRPr b="1" sz="1600">
                        <a:solidFill>
                          <a:srgbClr val="FFFFFF"/>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Joe Biden </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chemeClr val="dk1"/>
                          </a:solidFill>
                          <a:latin typeface="Georgia"/>
                          <a:ea typeface="Georgia"/>
                          <a:cs typeface="Georgia"/>
                          <a:sym typeface="Georgia"/>
                        </a:rPr>
                        <a:t>51.3%</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49.81%</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1.292</a:t>
                      </a:r>
                      <a:endParaRPr b="1" sz="1600">
                        <a:solidFill>
                          <a:srgbClr val="FFFFFF"/>
                        </a:solidFill>
                        <a:latin typeface="Georgia"/>
                        <a:ea typeface="Georgia"/>
                        <a:cs typeface="Georgia"/>
                        <a:sym typeface="Georgia"/>
                      </a:endParaRPr>
                    </a:p>
                    <a:p>
                      <a:pPr indent="0" lvl="0" marL="0" rtl="0" algn="l">
                        <a:spcBef>
                          <a:spcPts val="1600"/>
                        </a:spcBef>
                        <a:spcAft>
                          <a:spcPts val="0"/>
                        </a:spcAft>
                        <a:buNone/>
                      </a:pPr>
                      <a:r>
                        <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0.025</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rgbClr val="FFFFFF"/>
                          </a:solidFill>
                          <a:latin typeface="Georgia"/>
                          <a:ea typeface="Georgia"/>
                          <a:cs typeface="Georgia"/>
                          <a:sym typeface="Georgia"/>
                        </a:rPr>
                        <a:t>306</a:t>
                      </a:r>
                      <a:endParaRPr b="1" sz="1600">
                        <a:solidFill>
                          <a:srgbClr val="FFFFFF"/>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600">
                          <a:solidFill>
                            <a:schemeClr val="dk1"/>
                          </a:solidFill>
                          <a:latin typeface="Georgia"/>
                          <a:ea typeface="Georgia"/>
                          <a:cs typeface="Georgia"/>
                          <a:sym typeface="Georgia"/>
                        </a:rPr>
                        <a:t>81,282,896</a:t>
                      </a:r>
                      <a:endParaRPr b="1" sz="1600">
                        <a:solidFill>
                          <a:srgbClr val="FFFFFF"/>
                        </a:solidFill>
                        <a:latin typeface="Georgia"/>
                        <a:ea typeface="Georgia"/>
                        <a:cs typeface="Georgia"/>
                        <a:sym typeface="Georgia"/>
                      </a:endParaRPr>
                    </a:p>
                  </a:txBody>
                  <a:tcPr marT="91425" marB="91425" marR="91425" marL="91425"/>
                </a:tc>
              </a:tr>
            </a:tbl>
          </a:graphicData>
        </a:graphic>
      </p:graphicFrame>
      <p:sp>
        <p:nvSpPr>
          <p:cNvPr id="122" name="Google Shape;122;p21"/>
          <p:cNvSpPr txBox="1"/>
          <p:nvPr>
            <p:ph type="title"/>
          </p:nvPr>
        </p:nvSpPr>
        <p:spPr>
          <a:xfrm>
            <a:off x="780299" y="3990375"/>
            <a:ext cx="7583400" cy="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Joe Biden won the 2020 election with a predicted vote of 49.8%.</a:t>
            </a:r>
            <a:endParaRPr sz="20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